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11"/>
  </p:notesMasterIdLst>
  <p:sldIdLst>
    <p:sldId id="257" r:id="rId2"/>
    <p:sldId id="268" r:id="rId3"/>
    <p:sldId id="269" r:id="rId4"/>
    <p:sldId id="270" r:id="rId5"/>
    <p:sldId id="260" r:id="rId6"/>
    <p:sldId id="259" r:id="rId7"/>
    <p:sldId id="271" r:id="rId8"/>
    <p:sldId id="262" r:id="rId9"/>
    <p:sldId id="267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C9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726"/>
    <p:restoredTop sz="95755"/>
  </p:normalViewPr>
  <p:slideViewPr>
    <p:cSldViewPr snapToGrid="0">
      <p:cViewPr varScale="1">
        <p:scale>
          <a:sx n="103" d="100"/>
          <a:sy n="103" d="100"/>
        </p:scale>
        <p:origin x="208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F6B3D-D57A-2445-B982-7498B126AA99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EAB470-117D-344C-960A-A53AEB6C5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71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FB7EE-2B1D-084C-9C38-94C6B65962CF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2AF1C-A3E3-0E42-BCE0-E68C6A406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8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FB7EE-2B1D-084C-9C38-94C6B65962CF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2AF1C-A3E3-0E42-BCE0-E68C6A406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7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FB7EE-2B1D-084C-9C38-94C6B65962CF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2AF1C-A3E3-0E42-BCE0-E68C6A406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70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FB7EE-2B1D-084C-9C38-94C6B65962CF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2AF1C-A3E3-0E42-BCE0-E68C6A406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2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FB7EE-2B1D-084C-9C38-94C6B65962CF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2AF1C-A3E3-0E42-BCE0-E68C6A406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2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FB7EE-2B1D-084C-9C38-94C6B65962CF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2AF1C-A3E3-0E42-BCE0-E68C6A406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01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FB7EE-2B1D-084C-9C38-94C6B65962CF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2AF1C-A3E3-0E42-BCE0-E68C6A406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07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FB7EE-2B1D-084C-9C38-94C6B65962CF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2AF1C-A3E3-0E42-BCE0-E68C6A406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57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FB7EE-2B1D-084C-9C38-94C6B65962CF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2AF1C-A3E3-0E42-BCE0-E68C6A406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25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FB7EE-2B1D-084C-9C38-94C6B65962CF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2AF1C-A3E3-0E42-BCE0-E68C6A406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37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FB7EE-2B1D-084C-9C38-94C6B65962CF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2AF1C-A3E3-0E42-BCE0-E68C6A406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98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FB7EE-2B1D-084C-9C38-94C6B65962CF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2AF1C-A3E3-0E42-BCE0-E68C6A406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7351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cat, building, living&#10;&#10;Description automatically generated">
            <a:extLst>
              <a:ext uri="{FF2B5EF4-FFF2-40B4-BE49-F238E27FC236}">
                <a16:creationId xmlns:a16="http://schemas.microsoft.com/office/drawing/2014/main" id="{0C512635-2955-7817-659E-C282FABFFB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11200" t="29813" r="10907"/>
          <a:stretch/>
        </p:blipFill>
        <p:spPr bwMode="auto">
          <a:xfrm>
            <a:off x="-32239" y="0"/>
            <a:ext cx="12320950" cy="6990202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000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FA1D48-3B7D-7148-9B4A-DBE058E57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9002" y="80479"/>
            <a:ext cx="9144000" cy="1190326"/>
          </a:xfrm>
        </p:spPr>
        <p:txBody>
          <a:bodyPr>
            <a:normAutofit/>
          </a:bodyPr>
          <a:lstStyle/>
          <a:p>
            <a:r>
              <a:rPr lang="en-US" sz="7200" i="1" dirty="0">
                <a:solidFill>
                  <a:schemeClr val="tx1">
                    <a:lumMod val="95000"/>
                  </a:schemeClr>
                </a:solidFill>
                <a:latin typeface="Baguet Script" pitchFamily="2" charset="77"/>
                <a:cs typeface="Baguet Script" panose="020F0502020204030204" pitchFamily="34" charset="0"/>
              </a:rPr>
              <a:t>The Widow’s Lament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5DAD03-9E80-1C4A-9BB9-5D833CF392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1253575"/>
            <a:ext cx="12256475" cy="9277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Iconography of Female Mourners in </a:t>
            </a:r>
          </a:p>
          <a:p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Ancient Egyptian Funerary Rituals</a:t>
            </a:r>
            <a:r>
              <a:rPr lang="en-GB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endParaRPr lang="en-GB" sz="1400" dirty="0">
              <a:solidFill>
                <a:schemeClr val="tx1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EB862F-8B6A-BFF7-27C8-E17A280C3DCD}"/>
              </a:ext>
            </a:extLst>
          </p:cNvPr>
          <p:cNvSpPr txBox="1"/>
          <p:nvPr/>
        </p:nvSpPr>
        <p:spPr>
          <a:xfrm>
            <a:off x="750771" y="6004677"/>
            <a:ext cx="4154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Ariadne Argyros</a:t>
            </a:r>
          </a:p>
          <a:p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Durham University, Dept of Archaeology </a:t>
            </a:r>
            <a:r>
              <a:rPr lang="en-US" sz="1600" u="sng" dirty="0" err="1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ariadne.t.argyros@durham.ac.uk</a:t>
            </a:r>
            <a:endParaRPr lang="en-US" sz="1600" u="sng" dirty="0">
              <a:solidFill>
                <a:schemeClr val="tx1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69ECF9-03AA-EBFE-333F-D22FD4C0F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351" y="5949785"/>
            <a:ext cx="927765" cy="92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49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77070-85CD-7C46-A3C6-A33368794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1" y="165114"/>
            <a:ext cx="5775158" cy="932165"/>
          </a:xfrm>
        </p:spPr>
        <p:txBody>
          <a:bodyPr>
            <a:normAutofit/>
          </a:bodyPr>
          <a:lstStyle/>
          <a:p>
            <a:pPr algn="r"/>
            <a:r>
              <a:rPr lang="en-US" sz="3000" dirty="0">
                <a:solidFill>
                  <a:srgbClr val="D8C941"/>
                </a:solidFill>
                <a:latin typeface="Century Gothic" panose="020B0502020202020204" pitchFamily="34" charset="0"/>
              </a:rPr>
              <a:t>Who were they? What did they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6DEA2-11A8-5D4C-825A-3FF987A0E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778" y="1414914"/>
            <a:ext cx="6099931" cy="5443085"/>
          </a:xfrm>
        </p:spPr>
        <p:txBody>
          <a:bodyPr anchor="ctr">
            <a:noAutofit/>
          </a:bodyPr>
          <a:lstStyle/>
          <a:p>
            <a:r>
              <a:rPr lang="en-GB" sz="22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Women who mourned the deceased following a prescribed, rigid set of rules to assist in the transition of the dead to the afterlife </a:t>
            </a:r>
          </a:p>
          <a:p>
            <a:r>
              <a:rPr lang="en-GB" sz="22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Divine (</a:t>
            </a:r>
            <a:r>
              <a:rPr lang="en-GB" sz="2200" i="1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Dryt</a:t>
            </a:r>
            <a:r>
              <a:rPr lang="en-GB" sz="22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) and human mourners</a:t>
            </a:r>
            <a:endParaRPr lang="en-GB" sz="2200" b="1" dirty="0">
              <a:solidFill>
                <a:schemeClr val="tx1">
                  <a:lumMod val="9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200" b="1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Dress</a:t>
            </a:r>
          </a:p>
          <a:p>
            <a:pPr lvl="1"/>
            <a:r>
              <a:rPr lang="en-GB" sz="22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long sheath-like dress held up with one or two straps or knotted below breasts</a:t>
            </a:r>
          </a:p>
          <a:p>
            <a:pPr lvl="1"/>
            <a:r>
              <a:rPr lang="en-GB" sz="22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fillet tied around hair/wig</a:t>
            </a:r>
          </a:p>
          <a:p>
            <a:r>
              <a:rPr lang="en-GB" sz="2200" b="1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Typical gestures</a:t>
            </a:r>
          </a:p>
          <a:p>
            <a:pPr lvl="1"/>
            <a:r>
              <a:rPr lang="en-GB" sz="22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hand(s) on/reaching toward head</a:t>
            </a:r>
          </a:p>
          <a:p>
            <a:pPr lvl="1"/>
            <a:r>
              <a:rPr lang="en-GB" sz="22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Hand(s) at side</a:t>
            </a:r>
          </a:p>
          <a:p>
            <a:pPr lvl="1"/>
            <a:r>
              <a:rPr lang="en-GB" sz="22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”Persian gesture”</a:t>
            </a:r>
          </a:p>
          <a:p>
            <a:pPr lvl="1"/>
            <a:r>
              <a:rPr lang="en-GB" sz="22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kneeling on or falling to the ground</a:t>
            </a:r>
          </a:p>
          <a:p>
            <a:pPr lvl="1"/>
            <a:r>
              <a:rPr lang="en-GB" sz="22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Throwing dust on heads</a:t>
            </a:r>
            <a:endParaRPr lang="en-US" sz="2200" dirty="0">
              <a:solidFill>
                <a:schemeClr val="tx1">
                  <a:lumMod val="95000"/>
                </a:schemeClr>
              </a:solidFill>
              <a:latin typeface="Century Gothic" panose="020B0502020202020204" pitchFamily="34" charset="0"/>
            </a:endParaRPr>
          </a:p>
          <a:p>
            <a:endParaRPr lang="en-US" sz="2200" dirty="0">
              <a:solidFill>
                <a:schemeClr val="tx1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Content Placeholder 6" descr="A picture containing invertebrate, building material, stone, trilobite&#10;&#10;Description automatically generated">
            <a:extLst>
              <a:ext uri="{FF2B5EF4-FFF2-40B4-BE49-F238E27FC236}">
                <a16:creationId xmlns:a16="http://schemas.microsoft.com/office/drawing/2014/main" id="{3FC58899-4F26-9E3D-1F35-2FE8627D42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"/>
          <a:stretch/>
        </p:blipFill>
        <p:spPr>
          <a:xfrm>
            <a:off x="-3" y="2285987"/>
            <a:ext cx="6099932" cy="4572012"/>
          </a:xfrm>
          <a:prstGeom prst="rect">
            <a:avLst/>
          </a:prstGeom>
        </p:spPr>
      </p:pic>
      <p:pic>
        <p:nvPicPr>
          <p:cNvPr id="6" name="Picture 5" descr="A statue of a person holding a baseball bat&#10;&#10;Description automatically generated with medium confidence">
            <a:extLst>
              <a:ext uri="{FF2B5EF4-FFF2-40B4-BE49-F238E27FC236}">
                <a16:creationId xmlns:a16="http://schemas.microsoft.com/office/drawing/2014/main" id="{E9A75A74-FC13-7876-C44A-D5A41663CA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60" b="16335"/>
          <a:stretch/>
        </p:blipFill>
        <p:spPr>
          <a:xfrm>
            <a:off x="3" y="3"/>
            <a:ext cx="2012907" cy="2285995"/>
          </a:xfrm>
          <a:prstGeom prst="rect">
            <a:avLst/>
          </a:prstGeom>
          <a:effectLst>
            <a:outerShdw blurRad="292100" dist="88900" dir="5400000" sx="97000" sy="97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lose-up of a rug&#10;&#10;Description automatically generated with low confidence">
            <a:extLst>
              <a:ext uri="{FF2B5EF4-FFF2-40B4-BE49-F238E27FC236}">
                <a16:creationId xmlns:a16="http://schemas.microsoft.com/office/drawing/2014/main" id="{25999977-9394-E655-407E-62BE963782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4352"/>
          <a:stretch/>
        </p:blipFill>
        <p:spPr>
          <a:xfrm>
            <a:off x="2012907" y="10"/>
            <a:ext cx="2043512" cy="2285985"/>
          </a:xfrm>
          <a:prstGeom prst="rect">
            <a:avLst/>
          </a:prstGeom>
          <a:effectLst>
            <a:outerShdw blurRad="279400" dist="76200" dir="5400000" sx="97000" sy="97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group of women in a row&#10;&#10;Description automatically generated">
            <a:extLst>
              <a:ext uri="{FF2B5EF4-FFF2-40B4-BE49-F238E27FC236}">
                <a16:creationId xmlns:a16="http://schemas.microsoft.com/office/drawing/2014/main" id="{A39EB551-F18A-D307-B5EA-C26F3EB022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18" r="23258" b="-5"/>
          <a:stretch/>
        </p:blipFill>
        <p:spPr>
          <a:xfrm>
            <a:off x="4056419" y="10"/>
            <a:ext cx="2043512" cy="2285985"/>
          </a:xfrm>
          <a:prstGeom prst="rect">
            <a:avLst/>
          </a:prstGeom>
          <a:effectLst>
            <a:outerShdw blurRad="254000" dist="88900" dir="5400000" sx="97000" sy="97000" algn="t" rotWithShape="0">
              <a:prstClr val="black">
                <a:alpha val="39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5DD617-BB77-FFE5-1062-A5535674081D}"/>
              </a:ext>
            </a:extLst>
          </p:cNvPr>
          <p:cNvSpPr txBox="1"/>
          <p:nvPr/>
        </p:nvSpPr>
        <p:spPr>
          <a:xfrm>
            <a:off x="5900286" y="-3850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839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77070-85CD-7C46-A3C6-A33368794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4" y="309565"/>
            <a:ext cx="5564801" cy="1325563"/>
          </a:xfrm>
        </p:spPr>
        <p:txBody>
          <a:bodyPr anchor="b">
            <a:normAutofit/>
          </a:bodyPr>
          <a:lstStyle/>
          <a:p>
            <a:pPr algn="r"/>
            <a:r>
              <a:rPr lang="en-US" sz="3700" dirty="0">
                <a:solidFill>
                  <a:srgbClr val="D8C941"/>
                </a:solidFill>
                <a:latin typeface="Century Gothic" panose="020B0502020202020204" pitchFamily="34" charset="0"/>
              </a:rPr>
              <a:t>Who were they? What did they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6DEA2-11A8-5D4C-825A-3FF987A0E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0308" y="1915346"/>
            <a:ext cx="5121874" cy="4287334"/>
          </a:xfrm>
        </p:spPr>
        <p:txBody>
          <a:bodyPr>
            <a:normAutofit lnSpcReduction="10000"/>
          </a:bodyPr>
          <a:lstStyle/>
          <a:p>
            <a:r>
              <a:rPr lang="en-GB" sz="2600" b="1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Behaviors and Actions</a:t>
            </a:r>
          </a:p>
          <a:p>
            <a:pPr lvl="1"/>
            <a:r>
              <a:rPr lang="en-GB" sz="26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Stoic </a:t>
            </a:r>
          </a:p>
          <a:p>
            <a:pPr lvl="1"/>
            <a:r>
              <a:rPr lang="en-GB" sz="26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Open-mouthed wailing</a:t>
            </a:r>
          </a:p>
          <a:p>
            <a:pPr lvl="1"/>
            <a:r>
              <a:rPr lang="en-GB" sz="26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Crying</a:t>
            </a:r>
          </a:p>
          <a:p>
            <a:pPr lvl="1"/>
            <a:r>
              <a:rPr lang="en-GB" sz="2600" b="1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Baring/clutching the breast</a:t>
            </a:r>
          </a:p>
          <a:p>
            <a:pPr lvl="1"/>
            <a:r>
              <a:rPr lang="en-GB" sz="26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Beating the breast</a:t>
            </a:r>
          </a:p>
          <a:p>
            <a:pPr lvl="1"/>
            <a:r>
              <a:rPr lang="en-GB" sz="26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Flipping/pulling hair</a:t>
            </a:r>
          </a:p>
          <a:p>
            <a:pPr lvl="1"/>
            <a:r>
              <a:rPr lang="en-GB" sz="26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Throwing dust on their heads</a:t>
            </a:r>
          </a:p>
          <a:p>
            <a:pPr lvl="1"/>
            <a:r>
              <a:rPr lang="en-GB" sz="2600" b="1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Scratching cheeks</a:t>
            </a:r>
          </a:p>
          <a:p>
            <a:endParaRPr lang="en-GB" sz="2400" dirty="0">
              <a:solidFill>
                <a:schemeClr val="tx1">
                  <a:lumMod val="95000"/>
                </a:schemeClr>
              </a:solidFill>
              <a:latin typeface="Century Gothic" panose="020B0502020202020204" pitchFamily="34" charset="0"/>
            </a:endParaRPr>
          </a:p>
          <a:p>
            <a:endParaRPr lang="en-US" sz="2400" dirty="0">
              <a:solidFill>
                <a:schemeClr val="tx1">
                  <a:lumMod val="95000"/>
                </a:schemeClr>
              </a:solidFill>
              <a:latin typeface="Century Gothic" panose="020B0502020202020204" pitchFamily="34" charset="0"/>
            </a:endParaRPr>
          </a:p>
          <a:p>
            <a:endParaRPr lang="en-US" sz="2400" dirty="0">
              <a:solidFill>
                <a:schemeClr val="tx1">
                  <a:lumMod val="95000"/>
                </a:schemeClr>
              </a:solidFill>
              <a:latin typeface="Century Gothic" panose="020B0502020202020204" pitchFamily="34" charset="0"/>
            </a:endParaRPr>
          </a:p>
          <a:p>
            <a:endParaRPr lang="en-US" sz="2400" dirty="0">
              <a:solidFill>
                <a:schemeClr val="tx1">
                  <a:lumMod val="95000"/>
                </a:schemeClr>
              </a:solidFill>
              <a:latin typeface="Century Gothic" panose="020B0502020202020204" pitchFamily="34" charset="0"/>
            </a:endParaRPr>
          </a:p>
          <a:p>
            <a:endParaRPr lang="en-US" sz="2400" dirty="0">
              <a:solidFill>
                <a:schemeClr val="tx1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CA405C-1B70-8860-B162-2B9414AFE4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6" t="19239" r="8319" b="5850"/>
          <a:stretch/>
        </p:blipFill>
        <p:spPr>
          <a:xfrm>
            <a:off x="-73742" y="29915"/>
            <a:ext cx="6418893" cy="4623798"/>
          </a:xfrm>
          <a:prstGeom prst="rect">
            <a:avLst/>
          </a:prstGeom>
        </p:spPr>
      </p:pic>
      <p:pic>
        <p:nvPicPr>
          <p:cNvPr id="5" name="Picture 4" descr="A painting on a wall&#10;&#10;Description automatically generated with medium confidence">
            <a:extLst>
              <a:ext uri="{FF2B5EF4-FFF2-40B4-BE49-F238E27FC236}">
                <a16:creationId xmlns:a16="http://schemas.microsoft.com/office/drawing/2014/main" id="{01E1ACF0-2244-1774-4ED1-238FA3BAE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384844" y="4104578"/>
            <a:ext cx="2292545" cy="3129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B38878-40A3-FCE4-0C0A-641C2104AB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39" b="14048"/>
          <a:stretch/>
        </p:blipFill>
        <p:spPr>
          <a:xfrm>
            <a:off x="-73743" y="4490389"/>
            <a:ext cx="3005212" cy="233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14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7E930-27A1-9E43-A9AB-6D05DF557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310" y="359341"/>
            <a:ext cx="4707671" cy="804215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rgbClr val="D8C941"/>
                </a:solidFill>
                <a:latin typeface="Century Gothic" panose="020B0502020202020204" pitchFamily="34" charset="0"/>
              </a:rPr>
              <a:t>Decorum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1D1EA-51CA-294F-A65C-764EC29A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310" y="1385979"/>
            <a:ext cx="5097827" cy="5274313"/>
          </a:xfrm>
        </p:spPr>
        <p:txBody>
          <a:bodyPr anchor="ctr">
            <a:noAutofit/>
          </a:bodyPr>
          <a:lstStyle/>
          <a:p>
            <a:r>
              <a:rPr lang="en-GB" sz="26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Determines the content, composition, and placement of representational forms (Riggs 2013)</a:t>
            </a:r>
          </a:p>
          <a:p>
            <a:r>
              <a:rPr lang="en-GB" sz="26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Violent displays of mourning </a:t>
            </a:r>
            <a:r>
              <a:rPr lang="en-GB" sz="2600" b="1" i="1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appear</a:t>
            </a:r>
            <a:r>
              <a:rPr lang="en-GB" sz="26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 to break the bounds of visual decorum</a:t>
            </a:r>
          </a:p>
          <a:p>
            <a:r>
              <a:rPr lang="en-GB" sz="26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If chaos is enacted in a controlled, predetermined way, the ritual’s purpose be fulfilled without the danger of unbridled chaos</a:t>
            </a:r>
            <a:endParaRPr lang="en-US" sz="2600" dirty="0">
              <a:solidFill>
                <a:schemeClr val="tx1">
                  <a:lumMod val="95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2600" dirty="0">
              <a:solidFill>
                <a:schemeClr val="tx1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A picture containing art, drawing, painting, handwriting&#10;&#10;Description automatically generated">
            <a:extLst>
              <a:ext uri="{FF2B5EF4-FFF2-40B4-BE49-F238E27FC236}">
                <a16:creationId xmlns:a16="http://schemas.microsoft.com/office/drawing/2014/main" id="{EEDB2EDF-85AB-1830-81CD-B5C5B9439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93" r="-3" b="14750"/>
          <a:stretch/>
        </p:blipFill>
        <p:spPr>
          <a:xfrm>
            <a:off x="6525453" y="1"/>
            <a:ext cx="5666547" cy="3398024"/>
          </a:xfrm>
          <a:prstGeom prst="rect">
            <a:avLst/>
          </a:prstGeom>
        </p:spPr>
      </p:pic>
      <p:pic>
        <p:nvPicPr>
          <p:cNvPr id="5" name="Picture 4" descr="A close-up of an ancient egyptian papyrus&#10;&#10;Description automatically generated with low confidence">
            <a:extLst>
              <a:ext uri="{FF2B5EF4-FFF2-40B4-BE49-F238E27FC236}">
                <a16:creationId xmlns:a16="http://schemas.microsoft.com/office/drawing/2014/main" id="{9ADC69DE-4072-0902-751E-B0787BC3D1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84" r="-2" b="9218"/>
          <a:stretch/>
        </p:blipFill>
        <p:spPr>
          <a:xfrm>
            <a:off x="6522277" y="3398024"/>
            <a:ext cx="5669723" cy="346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58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F8087-1B43-7A4B-AF98-9AFD36797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5251316" cy="81053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D8C941"/>
                </a:solidFill>
                <a:latin typeface="Century Gothic" panose="020B0502020202020204" pitchFamily="34" charset="0"/>
              </a:rPr>
              <a:t>Scratching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D8C941"/>
                </a:solidFill>
                <a:latin typeface="Century Gothic" panose="020B0502020202020204" pitchFamily="34" charset="0"/>
              </a:rPr>
              <a:t>cheeks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0CBF8-543E-4346-995B-6DCE64A47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642" y="1389414"/>
            <a:ext cx="5553724" cy="5011386"/>
          </a:xfrm>
        </p:spPr>
        <p:txBody>
          <a:bodyPr>
            <a:no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Self-mutilation = literal and symbolic externalizations of grief 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Expresses sorrow/trauma and provides emotional release 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A material manifestation of pollution attached to death 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Symbolic identification with the deceased, objectifying the stated yearning for reunion</a:t>
            </a:r>
          </a:p>
          <a:p>
            <a:pPr lvl="1"/>
            <a:r>
              <a:rPr lang="en-GB" sz="2000" dirty="0">
                <a:latin typeface="Century Gothic" panose="020B0502020202020204" pitchFamily="34" charset="0"/>
              </a:rPr>
              <a:t>Pap. Berlin 3008, 2, 1-13 </a:t>
            </a:r>
          </a:p>
          <a:p>
            <a:pPr lvl="1"/>
            <a:r>
              <a:rPr lang="en-GB" sz="2000" dirty="0">
                <a:latin typeface="Century Gothic" panose="020B0502020202020204" pitchFamily="34" charset="0"/>
              </a:rPr>
              <a:t>Pap. Bremner-Rhind, 6.24-7.13; 12.9-12 </a:t>
            </a:r>
          </a:p>
          <a:p>
            <a:pPr lvl="1"/>
            <a:r>
              <a:rPr lang="en-GB" sz="2000" dirty="0">
                <a:latin typeface="Century Gothic" panose="020B0502020202020204" pitchFamily="34" charset="0"/>
              </a:rPr>
              <a:t>Pap. New York Met Museum 35.9.21, 5.8-9; 5.4-6; 5.11-13; 7.1-4</a:t>
            </a:r>
          </a:p>
        </p:txBody>
      </p:sp>
      <p:pic>
        <p:nvPicPr>
          <p:cNvPr id="11" name="Picture 10" descr="A group of women painted on a wall&#10;&#10;Description automatically generated with low confidence">
            <a:extLst>
              <a:ext uri="{FF2B5EF4-FFF2-40B4-BE49-F238E27FC236}">
                <a16:creationId xmlns:a16="http://schemas.microsoft.com/office/drawing/2014/main" id="{67607AA6-0574-1709-9E1A-90AF8A1F84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690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40918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7E930-27A1-9E43-A9AB-6D05DF557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404" y="165313"/>
            <a:ext cx="7355595" cy="803821"/>
          </a:xfrm>
        </p:spPr>
        <p:txBody>
          <a:bodyPr anchor="b">
            <a:normAutofit fontScale="90000"/>
          </a:bodyPr>
          <a:lstStyle/>
          <a:p>
            <a:r>
              <a:rPr lang="en-US" dirty="0">
                <a:solidFill>
                  <a:srgbClr val="D8C941"/>
                </a:solidFill>
                <a:latin typeface="Century Gothic" panose="020B0502020202020204" pitchFamily="34" charset="0"/>
              </a:rPr>
              <a:t>Baring/Clutching the Breast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1D1EA-51CA-294F-A65C-764EC29A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47" y="1335626"/>
            <a:ext cx="6476316" cy="5469502"/>
          </a:xfrm>
        </p:spPr>
        <p:txBody>
          <a:bodyPr>
            <a:normAutofit lnSpcReduction="10000"/>
          </a:bodyPr>
          <a:lstStyle/>
          <a:p>
            <a:r>
              <a:rPr lang="en-GB" sz="30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Not only conveying depth of grief or illustrating indecorous behavior </a:t>
            </a:r>
          </a:p>
          <a:p>
            <a:r>
              <a:rPr lang="en-GB" sz="30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Milk of a goddess imbued with divine power</a:t>
            </a:r>
          </a:p>
          <a:p>
            <a:r>
              <a:rPr lang="en-GB" sz="30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Common offering to the dead</a:t>
            </a:r>
          </a:p>
          <a:p>
            <a:r>
              <a:rPr lang="en-GB" sz="30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Deceased aligned with Osiris and the infant Horus </a:t>
            </a:r>
          </a:p>
          <a:p>
            <a:r>
              <a:rPr lang="en-GB" sz="30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Allusions to fertility and birth, as well as a more generalized wish and desire for regeneration and rebirth</a:t>
            </a:r>
          </a:p>
          <a:p>
            <a:pPr marL="0" indent="0">
              <a:buNone/>
            </a:pPr>
            <a:endParaRPr lang="en-US" sz="3000" dirty="0">
              <a:solidFill>
                <a:schemeClr val="tx1">
                  <a:lumMod val="9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sz="3000" dirty="0">
              <a:solidFill>
                <a:schemeClr val="tx1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37F4B13A-BB53-7C41-AE92-3F9AD8081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9" y="4863978"/>
            <a:ext cx="4905207" cy="1904814"/>
          </a:xfrm>
          <a:prstGeom prst="rect">
            <a:avLst/>
          </a:prstGeom>
        </p:spPr>
      </p:pic>
      <p:pic>
        <p:nvPicPr>
          <p:cNvPr id="7" name="Picture 6" descr="A statue of a person&#10;&#10;Description automatically generated with low confidence">
            <a:extLst>
              <a:ext uri="{FF2B5EF4-FFF2-40B4-BE49-F238E27FC236}">
                <a16:creationId xmlns:a16="http://schemas.microsoft.com/office/drawing/2014/main" id="{697037D8-173B-C878-45D8-6843D557F4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25" r="24714"/>
          <a:stretch/>
        </p:blipFill>
        <p:spPr>
          <a:xfrm>
            <a:off x="16313" y="517348"/>
            <a:ext cx="1309786" cy="4109388"/>
          </a:xfrm>
          <a:prstGeom prst="rect">
            <a:avLst/>
          </a:prstGeom>
        </p:spPr>
      </p:pic>
      <p:pic>
        <p:nvPicPr>
          <p:cNvPr id="11" name="Picture 10" descr="A close-up of a stone&#10;&#10;Description automatically generated with low confidence">
            <a:extLst>
              <a:ext uri="{FF2B5EF4-FFF2-40B4-BE49-F238E27FC236}">
                <a16:creationId xmlns:a16="http://schemas.microsoft.com/office/drawing/2014/main" id="{6B361B10-3B18-97DC-833E-3A0C8440DD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09" b="4457"/>
          <a:stretch/>
        </p:blipFill>
        <p:spPr>
          <a:xfrm>
            <a:off x="1345708" y="2361211"/>
            <a:ext cx="1369371" cy="2448746"/>
          </a:xfrm>
          <a:prstGeom prst="rect">
            <a:avLst/>
          </a:prstGeom>
        </p:spPr>
      </p:pic>
      <p:pic>
        <p:nvPicPr>
          <p:cNvPr id="4" name="Picture 3" descr="A statue of a person holding a ball&#10;&#10;Description automatically generated with low confidence">
            <a:extLst>
              <a:ext uri="{FF2B5EF4-FFF2-40B4-BE49-F238E27FC236}">
                <a16:creationId xmlns:a16="http://schemas.microsoft.com/office/drawing/2014/main" id="{71110377-82FA-0B40-9BC5-869A513887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46" r="10964" b="3287"/>
          <a:stretch/>
        </p:blipFill>
        <p:spPr>
          <a:xfrm>
            <a:off x="1349005" y="30772"/>
            <a:ext cx="1362694" cy="2242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CB0A6F-8A78-EEA8-7843-83F7B55CC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8"/>
          <a:stretch/>
        </p:blipFill>
        <p:spPr>
          <a:xfrm>
            <a:off x="2820525" y="1019010"/>
            <a:ext cx="2656689" cy="371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34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7E930-27A1-9E43-A9AB-6D05DF557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754" y="98418"/>
            <a:ext cx="7355595" cy="803821"/>
          </a:xfrm>
        </p:spPr>
        <p:txBody>
          <a:bodyPr anchor="b">
            <a:normAutofit fontScale="90000"/>
          </a:bodyPr>
          <a:lstStyle/>
          <a:p>
            <a:pPr algn="r"/>
            <a:r>
              <a:rPr lang="en-US" dirty="0">
                <a:solidFill>
                  <a:srgbClr val="D8C941"/>
                </a:solidFill>
                <a:latin typeface="Century Gothic" panose="020B0502020202020204" pitchFamily="34" charset="0"/>
              </a:rPr>
              <a:t>Baring/Clutching the Breast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1D1EA-51CA-294F-A65C-764EC29A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6323" y="1135046"/>
            <a:ext cx="6359026" cy="5503831"/>
          </a:xfrm>
        </p:spPr>
        <p:txBody>
          <a:bodyPr>
            <a:normAutofit lnSpcReduction="10000"/>
          </a:bodyPr>
          <a:lstStyle/>
          <a:p>
            <a:r>
              <a:rPr lang="en-GB" sz="26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Draws attention to the fertile value of the female breast </a:t>
            </a:r>
          </a:p>
          <a:p>
            <a:r>
              <a:rPr lang="en-GB" sz="26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Reinforces revivifying function of the rites and the goddess’ roles therein</a:t>
            </a:r>
          </a:p>
          <a:p>
            <a:pPr lvl="1"/>
            <a:r>
              <a:rPr lang="en-GB" sz="22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PT 2089a – Isis grasps her breasts when the dead king reaches the afterworld </a:t>
            </a:r>
          </a:p>
          <a:p>
            <a:pPr lvl="1"/>
            <a:r>
              <a:rPr lang="en-GB" sz="22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Song of Nut originally chanted by a mournful Nut calling for the dead Osiris to nurse from her breast </a:t>
            </a:r>
          </a:p>
          <a:p>
            <a:pPr lvl="1"/>
            <a:r>
              <a:rPr lang="en-GB" sz="22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Louvre 213 describes the dead receiving the milk of Isis </a:t>
            </a:r>
          </a:p>
          <a:p>
            <a:pPr lvl="1"/>
            <a:r>
              <a:rPr lang="en-GB" sz="22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PT 535 – Isis sits down with her arms up and Nephthys seizes the tips of her breasts to revive their ‘brother’, Pepi I</a:t>
            </a:r>
          </a:p>
          <a:p>
            <a:pPr lvl="1"/>
            <a:r>
              <a:rPr lang="en-GB" sz="22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PT 413 – call upon Teti to raise himself upon receiving divine breast milk of Isis </a:t>
            </a:r>
          </a:p>
          <a:p>
            <a:endParaRPr lang="en-US" sz="3600" dirty="0">
              <a:solidFill>
                <a:schemeClr val="tx1">
                  <a:lumMod val="95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1600" dirty="0">
              <a:solidFill>
                <a:schemeClr val="tx1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37F4B13A-BB53-7C41-AE92-3F9AD8081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9" y="4863978"/>
            <a:ext cx="4905207" cy="1904814"/>
          </a:xfrm>
          <a:prstGeom prst="rect">
            <a:avLst/>
          </a:prstGeom>
        </p:spPr>
      </p:pic>
      <p:pic>
        <p:nvPicPr>
          <p:cNvPr id="7" name="Picture 6" descr="A statue of a person&#10;&#10;Description automatically generated with low confidence">
            <a:extLst>
              <a:ext uri="{FF2B5EF4-FFF2-40B4-BE49-F238E27FC236}">
                <a16:creationId xmlns:a16="http://schemas.microsoft.com/office/drawing/2014/main" id="{697037D8-173B-C878-45D8-6843D557F4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25" r="24714"/>
          <a:stretch/>
        </p:blipFill>
        <p:spPr>
          <a:xfrm>
            <a:off x="16313" y="517348"/>
            <a:ext cx="1309786" cy="4109388"/>
          </a:xfrm>
          <a:prstGeom prst="rect">
            <a:avLst/>
          </a:prstGeom>
        </p:spPr>
      </p:pic>
      <p:pic>
        <p:nvPicPr>
          <p:cNvPr id="11" name="Picture 10" descr="A close-up of a stone&#10;&#10;Description automatically generated with low confidence">
            <a:extLst>
              <a:ext uri="{FF2B5EF4-FFF2-40B4-BE49-F238E27FC236}">
                <a16:creationId xmlns:a16="http://schemas.microsoft.com/office/drawing/2014/main" id="{6B361B10-3B18-97DC-833E-3A0C8440DD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09" b="4457"/>
          <a:stretch/>
        </p:blipFill>
        <p:spPr>
          <a:xfrm>
            <a:off x="1345708" y="2361211"/>
            <a:ext cx="1369371" cy="2448746"/>
          </a:xfrm>
          <a:prstGeom prst="rect">
            <a:avLst/>
          </a:prstGeom>
        </p:spPr>
      </p:pic>
      <p:pic>
        <p:nvPicPr>
          <p:cNvPr id="4" name="Picture 3" descr="A statue of a person holding a ball&#10;&#10;Description automatically generated with low confidence">
            <a:extLst>
              <a:ext uri="{FF2B5EF4-FFF2-40B4-BE49-F238E27FC236}">
                <a16:creationId xmlns:a16="http://schemas.microsoft.com/office/drawing/2014/main" id="{71110377-82FA-0B40-9BC5-869A513887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46" r="10964" b="3287"/>
          <a:stretch/>
        </p:blipFill>
        <p:spPr>
          <a:xfrm>
            <a:off x="1349005" y="30772"/>
            <a:ext cx="1362694" cy="2242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CB0A6F-8A78-EEA8-7843-83F7B55CC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8"/>
          <a:stretch/>
        </p:blipFill>
        <p:spPr>
          <a:xfrm>
            <a:off x="2820525" y="1020860"/>
            <a:ext cx="2656689" cy="371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62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9C94D-DEA4-B14E-91E9-D53580147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09" y="76445"/>
            <a:ext cx="11770444" cy="108239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D8C941"/>
                </a:solidFill>
                <a:latin typeface="Century Gothic" panose="020B0502020202020204" pitchFamily="34" charset="0"/>
              </a:rPr>
              <a:t>Why are they significant?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BD40C-B67E-DE48-BAEA-E61E796CD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010" y="1168492"/>
            <a:ext cx="7199459" cy="542484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effectLst/>
                <a:latin typeface="Century Gothic" panose="020B0502020202020204" pitchFamily="34" charset="0"/>
              </a:rPr>
              <a:t>Pre-Osiris: bereft constantly worried about the immediate, tangible realities of death</a:t>
            </a:r>
            <a:endParaRPr lang="en-GB" sz="24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effectLst/>
                <a:latin typeface="Century Gothic" panose="020B0502020202020204" pitchFamily="34" charset="0"/>
              </a:rPr>
              <a:t>Post-Osiris: mourners' laments became integral to transitioning the dead</a:t>
            </a:r>
            <a:endParaRPr lang="en-GB" sz="24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effectLst/>
                <a:latin typeface="Century Gothic" panose="020B0502020202020204" pitchFamily="34" charset="0"/>
              </a:rPr>
              <a:t>Deceased’s fate was likened to Osiris’ fortune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effectLst/>
                <a:latin typeface="Century Gothic" panose="020B0502020202020204" pitchFamily="34" charset="0"/>
              </a:rPr>
              <a:t>Allowed for stabilization of emotions and relief from ambiguity around death and the hereafter</a:t>
            </a:r>
            <a:endParaRPr lang="en-GB" sz="24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effectLst/>
                <a:latin typeface="Century Gothic" panose="020B0502020202020204" pitchFamily="34" charset="0"/>
              </a:rPr>
              <a:t>Represented pain, fear and insecurity as well as hope for resurrection</a:t>
            </a:r>
            <a:endParaRPr lang="en-GB" sz="24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effectLst/>
                <a:latin typeface="Century Gothic" panose="020B0502020202020204" pitchFamily="34" charset="0"/>
              </a:rPr>
              <a:t>Facilitated transition of the dead into the afterlife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Helped </a:t>
            </a:r>
            <a:r>
              <a:rPr lang="en-GB" sz="2400" b="0" i="0" u="none" strike="noStrike" dirty="0">
                <a:effectLst/>
                <a:latin typeface="Century Gothic" panose="020B0502020202020204" pitchFamily="34" charset="0"/>
              </a:rPr>
              <a:t>them move into a new role in society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A statue of a person&#10;&#10;Description automatically generated with medium confidence">
            <a:extLst>
              <a:ext uri="{FF2B5EF4-FFF2-40B4-BE49-F238E27FC236}">
                <a16:creationId xmlns:a16="http://schemas.microsoft.com/office/drawing/2014/main" id="{BC9E92FE-65CB-8945-9262-225F66A3DF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" t="9915" r="16511" b="6468"/>
          <a:stretch/>
        </p:blipFill>
        <p:spPr>
          <a:xfrm>
            <a:off x="8222167" y="1869732"/>
            <a:ext cx="3599479" cy="375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46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0CBF8-543E-4346-995B-6DCE64A47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290" y="185936"/>
            <a:ext cx="11170679" cy="6770919"/>
          </a:xfrm>
        </p:spPr>
        <p:txBody>
          <a:bodyPr>
            <a:no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Assmann, Jan. </a:t>
            </a:r>
            <a:r>
              <a:rPr lang="en-GB" sz="1750" b="0" i="1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Tod und </a:t>
            </a:r>
            <a:r>
              <a:rPr lang="en-GB" sz="1750" b="0" i="1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Jenseits</a:t>
            </a:r>
            <a:r>
              <a:rPr lang="en-GB" sz="1750" b="0" i="1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750" b="0" i="1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im</a:t>
            </a:r>
            <a:r>
              <a:rPr lang="en-GB" sz="1750" b="0" i="1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750" b="0" i="1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alten</a:t>
            </a:r>
            <a:r>
              <a:rPr lang="en-GB" sz="1750" b="0" i="1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750" b="0" i="1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Ägypten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. München: Beck, 2001.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750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Corbeill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, Anthony. “Chapter 3. Blood, Milk, and Tears: The Gestures of Mourning Women.” In </a:t>
            </a:r>
            <a:r>
              <a:rPr lang="en-GB" sz="1750" b="0" i="1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Nature Embodied: Gesture in Ancient Rome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. Princeton: Princeton University Press, 2004.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El-</a:t>
            </a:r>
            <a:r>
              <a:rPr lang="en-GB" sz="1750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Shahawy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750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Abeer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. </a:t>
            </a:r>
            <a:r>
              <a:rPr lang="en-GB" sz="1750" b="0" i="1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The Funerary Art of Ancient Egypt: A Bridge to the Realm of the Hereafter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. Cairo, Farid Atiya Press, 2005.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Ivanova, Maria. “Milk in Ancient Egyptian Religion.” Master’s thesis, Uppsala University, 2009.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Kucharek, Andrea. “</a:t>
            </a:r>
            <a:r>
              <a:rPr lang="en-GB" sz="1750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Wohltuende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750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Tränen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: </a:t>
            </a:r>
            <a:r>
              <a:rPr lang="en-GB" sz="1750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Zur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750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Funktion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 des </a:t>
            </a:r>
            <a:r>
              <a:rPr lang="en-GB" sz="1750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Weinens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 in der altägyptischen </a:t>
            </a:r>
            <a:r>
              <a:rPr lang="en-GB" sz="1750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Totenklage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.” In </a:t>
            </a:r>
            <a:r>
              <a:rPr lang="en-GB" sz="1750" b="0" i="1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Die Welt der </a:t>
            </a:r>
            <a:r>
              <a:rPr lang="en-GB" sz="1750" b="0" i="1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Rituale</a:t>
            </a:r>
            <a:r>
              <a:rPr lang="en-GB" sz="1750" b="0" i="1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: Von der </a:t>
            </a:r>
            <a:r>
              <a:rPr lang="en-GB" sz="1750" b="0" i="1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Antike</a:t>
            </a:r>
            <a:r>
              <a:rPr lang="en-GB" sz="1750" b="0" i="1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 bis </a:t>
            </a:r>
            <a:r>
              <a:rPr lang="en-GB" sz="1750" b="0" i="1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heute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, (eds.) C. Ambos, S. </a:t>
            </a:r>
            <a:r>
              <a:rPr lang="en-GB" sz="1750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Holz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, G. Schwedler, and S. </a:t>
            </a:r>
            <a:r>
              <a:rPr lang="en-GB" sz="1750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Weinfurter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, 15–21. Darmstadt: WBG, 2005.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—. “Mourning and Lamentation on Coffins.” In </a:t>
            </a:r>
            <a:r>
              <a:rPr lang="en-GB" sz="1750" b="0" i="1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Ancient Egyptian Coffins, 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(eds.)</a:t>
            </a:r>
            <a:r>
              <a:rPr lang="en-GB" sz="1750" b="0" i="1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John H. Taylor and Marie </a:t>
            </a:r>
            <a:r>
              <a:rPr lang="en-GB" sz="1750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Vandenbeusch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, 77-116.</a:t>
            </a:r>
            <a:r>
              <a:rPr lang="en-GB" sz="1750" b="0" i="1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Leuven: </a:t>
            </a:r>
            <a:r>
              <a:rPr lang="en-GB" sz="1750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Peeters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, 2018.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Miller, Barbara B. “Women, death, and mourning in the ancient Eastern Mediterranean world.” Ph.D. diss, University of Michigan, 1994.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750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Pehal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, Martin and </a:t>
            </a:r>
            <a:r>
              <a:rPr lang="en-GB" sz="1750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Markéta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750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Preininger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750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Svobodová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. “Death and The Right Fluids: Perspectives from Egyptology and Anthropology.” </a:t>
            </a:r>
            <a:r>
              <a:rPr lang="en-GB" sz="1750" b="0" i="1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Journal of Ancient Egyptian Interconnections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, vol. 17 (2018): 114-136.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 Riggs, Christina. “Mourning Women and decorum in ancient Egyptian art.” In </a:t>
            </a:r>
            <a:r>
              <a:rPr lang="en-GB" sz="1750" b="0" i="1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Decorum and Experience: Essays in Ancient Culture for Prof. John Baines, 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(eds.) E. Frood and A. McDonald, 156-162. Oxford: Griffith Institute, 2013.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750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Sourvinou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-Inwood, Christiane. "A Trauma in Flux: Death in the 8th Century and After." </a:t>
            </a:r>
            <a:r>
              <a:rPr lang="en-GB" sz="1750" b="0" i="1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The Greek renaissance of the eighth century BC: tradition and innovation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 (1983): 33-48.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750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Spieser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, Cathie. “Birth and Rebirth in Ancient Egypt”. </a:t>
            </a:r>
            <a:r>
              <a:rPr lang="en-GB" sz="1750" b="0" i="1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ANE Today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, Vol. 7, No. 8 (2019).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 Verbovsek, Alexandra. "The correlation of rituals, emotions, and literature in ancient Egypt." In </a:t>
            </a:r>
            <a:r>
              <a:rPr lang="en-GB" sz="1750" b="0" i="1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Ritual dynamics in the ancient Mediterranean. Agency, emotion, gender, representation, 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(ed.) A. </a:t>
            </a:r>
            <a:r>
              <a:rPr lang="en-GB" sz="1750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Chaniotis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, 235-262. Stuttgart: Franz Steiner, 2011.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 startAt="14"/>
            </a:pP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750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Werbrouck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, Marcelle. </a:t>
            </a:r>
            <a:r>
              <a:rPr lang="en-GB" sz="1750" b="0" i="1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Les </a:t>
            </a:r>
            <a:r>
              <a:rPr lang="en-GB" sz="1750" b="0" i="1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Pleureuses</a:t>
            </a:r>
            <a:r>
              <a:rPr lang="en-GB" sz="1750" b="0" i="1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 dans </a:t>
            </a:r>
            <a:r>
              <a:rPr lang="en-GB" sz="1750" b="0" i="1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l’Egypte</a:t>
            </a:r>
            <a:r>
              <a:rPr lang="en-GB" sz="1750" b="0" i="1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750" b="0" i="1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Ancienne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. </a:t>
            </a:r>
            <a:r>
              <a:rPr lang="en-GB" sz="1750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Bruxelles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: La </a:t>
            </a:r>
            <a:r>
              <a:rPr lang="en-GB" sz="1750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Fondation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750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égyptologique</a:t>
            </a:r>
            <a:r>
              <a:rPr lang="en-GB" sz="1750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 Reine Elisabeth, 1938.</a:t>
            </a:r>
          </a:p>
          <a:p>
            <a:pPr lvl="1"/>
            <a:endParaRPr lang="en-US" sz="1750" dirty="0">
              <a:solidFill>
                <a:schemeClr val="tx1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C54B46-010A-A714-BD54-843F8CE6AE28}"/>
              </a:ext>
            </a:extLst>
          </p:cNvPr>
          <p:cNvSpPr/>
          <p:nvPr/>
        </p:nvSpPr>
        <p:spPr>
          <a:xfrm>
            <a:off x="254257" y="-2"/>
            <a:ext cx="511862" cy="6858002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1F8087-1B43-7A4B-AF98-9AFD36797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868087" y="3072918"/>
            <a:ext cx="6783280" cy="6374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>
                <a:solidFill>
                  <a:schemeClr val="bg1"/>
                </a:solidFill>
                <a:latin typeface="Baguet Script" pitchFamily="2" charset="77"/>
              </a:rPr>
              <a:t>References</a:t>
            </a:r>
            <a:endParaRPr lang="en-US" dirty="0">
              <a:solidFill>
                <a:schemeClr val="bg1"/>
              </a:solidFill>
              <a:latin typeface="Baguet Scrip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8850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739</TotalTime>
  <Words>968</Words>
  <Application>Microsoft Macintosh PowerPoint</Application>
  <PresentationFormat>Widescreen</PresentationFormat>
  <Paragraphs>78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Baguet Script</vt:lpstr>
      <vt:lpstr>Calibri</vt:lpstr>
      <vt:lpstr>Calibri Light</vt:lpstr>
      <vt:lpstr>Century Gothic</vt:lpstr>
      <vt:lpstr>Office Theme</vt:lpstr>
      <vt:lpstr>The Widow’s Lament</vt:lpstr>
      <vt:lpstr>Who were they? What did they look like?</vt:lpstr>
      <vt:lpstr>Who were they? What did they look like?</vt:lpstr>
      <vt:lpstr>Decorum</vt:lpstr>
      <vt:lpstr>Scratching cheeks </vt:lpstr>
      <vt:lpstr>Baring/Clutching the Breast</vt:lpstr>
      <vt:lpstr>Baring/Clutching the Breast</vt:lpstr>
      <vt:lpstr>Why are they significant?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Widow’s Lament</dc:title>
  <dc:creator>ARIADNE,THEA ARGYROS</dc:creator>
  <cp:lastModifiedBy>ARIADNE,THEA ARGYROS</cp:lastModifiedBy>
  <cp:revision>33</cp:revision>
  <dcterms:created xsi:type="dcterms:W3CDTF">2023-05-04T21:57:43Z</dcterms:created>
  <dcterms:modified xsi:type="dcterms:W3CDTF">2023-10-27T16:00:50Z</dcterms:modified>
</cp:coreProperties>
</file>